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553" r:id="rId3"/>
    <p:sldId id="269" r:id="rId4"/>
    <p:sldId id="559" r:id="rId5"/>
    <p:sldId id="592" r:id="rId6"/>
    <p:sldId id="593" r:id="rId7"/>
    <p:sldId id="587" r:id="rId8"/>
    <p:sldId id="594" r:id="rId9"/>
    <p:sldId id="588" r:id="rId10"/>
    <p:sldId id="595" r:id="rId11"/>
    <p:sldId id="596" r:id="rId12"/>
    <p:sldId id="589" r:id="rId13"/>
    <p:sldId id="597" r:id="rId14"/>
    <p:sldId id="590" r:id="rId15"/>
    <p:sldId id="598" r:id="rId16"/>
    <p:sldId id="591" r:id="rId17"/>
    <p:sldId id="58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7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2BE8D-3503-4BF4-8BA0-817C3A3840A7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72672-115B-4B34-A725-0A7D4C020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89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专家，早上好。我是申恒涛，下面代表申报单位电子科大和参与单位西工大、中科院自动化所、国防科大、深圳大学、西交、四川省地震局及科大讯飞，向您汇报本项目：地空协同的重大灾害监测搜救平台主动认知技术研究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711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62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556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我的汇报将分为五个部分进行，分别是。。。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14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44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我的汇报将分为五个部分进行，分别是。。。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75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39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我的汇报将分为五个部分进行，分别是。。。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571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790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我的汇报将分为五个部分进行，分别是。。。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591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629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66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我的汇报将分为五个部分进行，分别是。。。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883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首先我想先介绍一下我的选题背景。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语音作为最简单，最直接的交互方式，也是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获取信息的重要途径，而语音识别则是人机交互的重要环节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像手机助手这类近场条件的语音识别已经达到非常好的性能，但是目前有一个趋势，我们是否可以不佩戴也不手持任何设备就能进行语音交互，像与机器人对话，像智能家居等等的应用，但是这样就带来一个问题，那就是远场条件下的语音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89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我的汇报将分为五个部分进行，分别是。。。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38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6BBB4-3177-467B-8692-6349B50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2E0C0F-51DA-4879-9C1D-336F2906C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AC1C4E-12CA-4753-8FD9-F8AD9769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8B00A-482E-4D78-9F47-EED6C41C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F40D-5229-422D-B82B-5160B3E0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2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F2A50-00E1-4D81-837A-D43CEC85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04CF6B-A47D-48E7-8992-01B9A15CA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D2072A-8819-4886-8143-E3F66D5F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66D96C-E703-4711-A68C-70A0668B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3EDA34-D539-4B8C-9BC0-C82ABBBE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42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C0E564-2122-4989-8237-9DD2AAE08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1ED80C-3D67-4CD6-B1C6-5E3ACE199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17D677-FF7C-44FA-BF7F-1263C4C2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277998-DEDC-46CD-93EE-0C791B6E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33396-8506-4F1D-8D8D-34DEA271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842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带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7467" y="6483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0" y="73026"/>
            <a:ext cx="12192000" cy="540000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DDACF602-E024-4374-8FC5-5DF728598390}"/>
              </a:ext>
            </a:extLst>
          </p:cNvPr>
          <p:cNvCxnSpPr/>
          <p:nvPr userDrawn="1"/>
        </p:nvCxnSpPr>
        <p:spPr>
          <a:xfrm>
            <a:off x="0" y="642058"/>
            <a:ext cx="12192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8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E7824-2BD3-462A-AACC-8039A9C7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B429B-9CCE-4AC2-BD89-891789A9B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454971-B5AF-4872-892E-B1FC1BBF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BA7F3E-BF35-4350-A0C1-7E2D8C4D8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172E30-4BD1-4541-AF27-6ED74608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9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B7DAB-7C6D-4ED3-AAF9-091EBA6B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5597E6-E2F4-4C55-9E1A-84A792F18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018C4A-E99F-4979-9171-492A1A28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E74B71-3152-4A6B-922B-B36EF5C4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5EA23E-8ED7-4C25-BAEC-4D1D421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94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D514F-13C2-4A68-8F5E-DF12F780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9DB8C9-A464-4410-B51A-3DE8DDE9D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520BA3-BAF2-4E7E-85E2-7877CF58A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EC05CB-A6DD-46E0-8C69-2873DDDB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18E134-8D7B-4268-A0F7-55B9DEBE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C55CA1-86B7-4C6E-9674-F18C63F9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55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A8F74-9732-482C-9133-7D0E43CBE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B5CA93-2FED-4B2D-91C3-094E06E1B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CD6F79-5CCC-4EA9-B465-A1D476E8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E47807-1F64-4F68-8862-4D706908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1C8017-3A48-46C2-BE99-D20D49757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39A99F-11D8-4884-8716-A65C6312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B8D2F0-98EB-45DB-934B-D0D78C7E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145A30-B780-454F-9894-13DB690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56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2632B-61F8-41F8-A0E0-FE7285E6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62F13-6B05-43D3-97F4-B2352EA4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BEA79E-37B2-422A-9725-C4253BD9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7B431A-2AC0-4927-82C1-CAAE309E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9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96C381-D9FB-4868-81F0-E93FB5F00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514F15-579D-4758-A9E2-6AB8CEB6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F82DB2-2391-45DF-964E-30AFD42B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79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5B367-34F0-4882-AD71-942210F4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D51F2-6E26-4B43-8F6D-06B060E96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BA8368-35FE-4C63-8B14-392C283FF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94EF06-23E1-4DCD-824D-1F3E7F9A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6CA35C-C51B-4959-B42C-5B5B6130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CCC7FA-9047-4F80-BC0B-D1A520DB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24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A0DCC-8890-4A63-9FDA-18049BD8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9407F3-783A-44C7-AD2A-88B2D32D2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EAE251-3EA9-4813-8266-F84B87362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CDF494-225B-4156-8DE5-FE86FAFE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614642-8408-4859-AD7A-15E3789B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B68FEC-713D-4402-BB9F-77FB2C23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22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53A772-D2CF-463D-9DC5-6CD8CD84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45019E-A6CC-4BF7-BDC8-DBF234508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4F091C-B18B-4805-BA19-8FB43DFB6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5AB8-A4CB-43AF-9EC2-AB16123F9DEA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5FA92C-8DE6-437E-A73B-2ACD51CF5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48C1F7-04AC-4E04-81D7-2EA666641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D7B88-E19A-45AE-A1D7-9488355E1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92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6.w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048582">
            <a:extLst>
              <a:ext uri="{FF2B5EF4-FFF2-40B4-BE49-F238E27FC236}">
                <a16:creationId xmlns:a16="http://schemas.microsoft.com/office/drawing/2014/main" id="{33360DDB-31DC-434E-869E-FED4DDB86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876" y="188914"/>
            <a:ext cx="8840788" cy="49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500" b="1" dirty="0">
                <a:solidFill>
                  <a:srgbClr val="000066"/>
                </a:solidFill>
                <a:latin typeface="隶书" pitchFamily="49" charset="-122"/>
                <a:ea typeface="隶书" pitchFamily="49" charset="-122"/>
              </a:rPr>
              <a:t>CIAIC Python</a:t>
            </a:r>
            <a:r>
              <a:rPr lang="zh-CN" altLang="en-US" sz="2500" b="1" dirty="0">
                <a:solidFill>
                  <a:srgbClr val="000066"/>
                </a:solidFill>
                <a:latin typeface="隶书" pitchFamily="49" charset="-122"/>
                <a:ea typeface="隶书" pitchFamily="49" charset="-122"/>
              </a:rPr>
              <a:t>培训项目结题答辩</a:t>
            </a:r>
          </a:p>
        </p:txBody>
      </p:sp>
      <p:grpSp>
        <p:nvGrpSpPr>
          <p:cNvPr id="21" name="组合 24">
            <a:extLst>
              <a:ext uri="{FF2B5EF4-FFF2-40B4-BE49-F238E27FC236}">
                <a16:creationId xmlns:a16="http://schemas.microsoft.com/office/drawing/2014/main" id="{C8780149-FF98-46CA-A22B-3FDFA3758D8F}"/>
              </a:ext>
            </a:extLst>
          </p:cNvPr>
          <p:cNvGrpSpPr>
            <a:grpSpLocks/>
          </p:cNvGrpSpPr>
          <p:nvPr/>
        </p:nvGrpSpPr>
        <p:grpSpPr bwMode="auto">
          <a:xfrm>
            <a:off x="1477962" y="817563"/>
            <a:ext cx="9234488" cy="163512"/>
            <a:chOff x="-19" y="515"/>
            <a:chExt cx="5817" cy="103"/>
          </a:xfrm>
        </p:grpSpPr>
        <p:pic>
          <p:nvPicPr>
            <p:cNvPr id="22" name="图片 2097152">
              <a:extLst>
                <a:ext uri="{FF2B5EF4-FFF2-40B4-BE49-F238E27FC236}">
                  <a16:creationId xmlns:a16="http://schemas.microsoft.com/office/drawing/2014/main" id="{32FEF833-F1B0-410F-89FF-DE9AD66386BF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" y="515"/>
              <a:ext cx="581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048587">
              <a:extLst>
                <a:ext uri="{FF2B5EF4-FFF2-40B4-BE49-F238E27FC236}">
                  <a16:creationId xmlns:a16="http://schemas.microsoft.com/office/drawing/2014/main" id="{CAA831DC-A8EB-45F5-BCE5-5DD62E779E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" y="540"/>
              <a:ext cx="573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latin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5" name="矩形 1048580">
            <a:extLst>
              <a:ext uri="{FF2B5EF4-FFF2-40B4-BE49-F238E27FC236}">
                <a16:creationId xmlns:a16="http://schemas.microsoft.com/office/drawing/2014/main" id="{47EC3031-AF54-42DA-AA9C-9B757DFDDF9E}"/>
              </a:ext>
            </a:extLst>
          </p:cNvPr>
          <p:cNvSpPr/>
          <p:nvPr/>
        </p:nvSpPr>
        <p:spPr>
          <a:xfrm>
            <a:off x="1539877" y="1976225"/>
            <a:ext cx="9128125" cy="669480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5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36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如来佛组项目汇报</a:t>
            </a:r>
            <a:endParaRPr lang="en-US" altLang="zh-CN" sz="36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3" name="组合 24">
            <a:extLst>
              <a:ext uri="{FF2B5EF4-FFF2-40B4-BE49-F238E27FC236}">
                <a16:creationId xmlns:a16="http://schemas.microsoft.com/office/drawing/2014/main" id="{92504736-DD40-4D84-8423-A93F77939163}"/>
              </a:ext>
            </a:extLst>
          </p:cNvPr>
          <p:cNvGrpSpPr>
            <a:grpSpLocks/>
          </p:cNvGrpSpPr>
          <p:nvPr/>
        </p:nvGrpSpPr>
        <p:grpSpPr bwMode="auto">
          <a:xfrm>
            <a:off x="1477962" y="6280984"/>
            <a:ext cx="9234488" cy="163512"/>
            <a:chOff x="-19" y="515"/>
            <a:chExt cx="5817" cy="103"/>
          </a:xfrm>
        </p:grpSpPr>
        <p:pic>
          <p:nvPicPr>
            <p:cNvPr id="34" name="图片 2097152">
              <a:extLst>
                <a:ext uri="{FF2B5EF4-FFF2-40B4-BE49-F238E27FC236}">
                  <a16:creationId xmlns:a16="http://schemas.microsoft.com/office/drawing/2014/main" id="{2DAB4B0A-D821-4931-9739-30685000BC4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" y="515"/>
              <a:ext cx="581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1048587">
              <a:extLst>
                <a:ext uri="{FF2B5EF4-FFF2-40B4-BE49-F238E27FC236}">
                  <a16:creationId xmlns:a16="http://schemas.microsoft.com/office/drawing/2014/main" id="{BC6B9494-AED8-4E28-9EB2-C3A08EBE6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" y="540"/>
              <a:ext cx="573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latin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7CB1187-6E67-4D32-A94E-4527D1D26B07}"/>
              </a:ext>
            </a:extLst>
          </p:cNvPr>
          <p:cNvSpPr/>
          <p:nvPr/>
        </p:nvSpPr>
        <p:spPr>
          <a:xfrm>
            <a:off x="3705021" y="4888697"/>
            <a:ext cx="521803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Arial" charset="0"/>
                <a:ea typeface="宋体" charset="-122"/>
                <a:sym typeface="Arial" charset="0"/>
              </a:defRPr>
            </a:lvl5pPr>
          </a:lstStyle>
          <a:p>
            <a:pPr algn="ctr" eaLnBrk="1" fontAlgn="t" hangingPunct="1">
              <a:buFont typeface="Wingdings" pitchFamily="2" charset="2"/>
              <a:buNone/>
              <a:defRPr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组员：唐林瑞泽 邵正强 曹梓 贾欣融 朱冰</a:t>
            </a:r>
          </a:p>
        </p:txBody>
      </p:sp>
      <p:sp>
        <p:nvSpPr>
          <p:cNvPr id="14" name="文本框 1027">
            <a:extLst>
              <a:ext uri="{FF2B5EF4-FFF2-40B4-BE49-F238E27FC236}">
                <a16:creationId xmlns:a16="http://schemas.microsoft.com/office/drawing/2014/main" id="{0EDF2DFD-7DC9-47D1-954A-96F606615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3506" y="4235076"/>
            <a:ext cx="5139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汇报人:唐林瑞泽  小组：如来佛组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E9565D-EDD1-46E7-A789-0D06AF5B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三、源码附图（爬虫及数据库存储）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6B867C-E87D-44E7-BDD7-F23DA57BB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1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76B867C-E87D-44E7-BDD7-F23DA57BB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51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BA495AE-9776-473C-8C4A-7B4192096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76" y="599498"/>
            <a:ext cx="4706112" cy="6235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CB3B4C-7599-40C8-A844-FCB988EBA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281" y="570672"/>
            <a:ext cx="5180840" cy="632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4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三、源码附图（网页制作）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6B867C-E87D-44E7-BDD7-F23DA57BB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1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76B867C-E87D-44E7-BDD7-F23DA57BB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51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D045ECA-8631-4252-87BA-303BD9BA2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613026"/>
            <a:ext cx="11696700" cy="624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0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1524000" y="453548"/>
            <a:ext cx="2938272" cy="711258"/>
          </a:xfrm>
          <a:prstGeom prst="homePlate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76159" y="30911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89988" y="551945"/>
            <a:ext cx="772464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0725" name="文本框 11"/>
          <p:cNvSpPr txBox="1">
            <a:spLocks noChangeArrowheads="1"/>
          </p:cNvSpPr>
          <p:nvPr/>
        </p:nvSpPr>
        <p:spPr bwMode="auto">
          <a:xfrm>
            <a:off x="2858937" y="516789"/>
            <a:ext cx="12153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15" name="文本框 44"/>
          <p:cNvSpPr txBox="1">
            <a:spLocks noChangeArrowheads="1"/>
          </p:cNvSpPr>
          <p:nvPr/>
        </p:nvSpPr>
        <p:spPr bwMode="auto">
          <a:xfrm>
            <a:off x="4714431" y="1165539"/>
            <a:ext cx="5040000" cy="54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一、个人项目描述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二、文档附图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Clr>
                <a:schemeClr val="accent5">
                  <a:lumMod val="20000"/>
                  <a:lumOff val="80000"/>
                </a:schemeClr>
              </a:buClr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三、源码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四、困难与解决方法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五、集体项目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六、总结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80B0E92-5F41-4057-8960-22EB2A56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79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686000" y="792480"/>
            <a:ext cx="8775000" cy="5794301"/>
          </a:xfrm>
          <a:prstGeom prst="roundRect">
            <a:avLst>
              <a:gd name="adj" fmla="val 1748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四、困难与困难解决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58BFC7B4-62C5-40AD-AEF6-614F65459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60" y="868361"/>
            <a:ext cx="4510196" cy="56542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 val="sysDot"/>
            <a:miter lim="800000"/>
            <a:headEnd/>
            <a:tailEnd/>
          </a:ln>
        </p:spPr>
        <p:txBody>
          <a:bodyPr wrap="square" lIns="144000" tIns="36000" rIns="144000" bIns="36000"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1600" b="1" kern="0" dirty="0">
              <a:solidFill>
                <a:srgbClr val="44546A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3D0896-F846-4653-A569-8232C8847F2C}"/>
              </a:ext>
            </a:extLst>
          </p:cNvPr>
          <p:cNvSpPr txBox="1"/>
          <p:nvPr/>
        </p:nvSpPr>
        <p:spPr>
          <a:xfrm>
            <a:off x="5994400" y="1060946"/>
            <a:ext cx="3789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b="1" dirty="0"/>
              <a:t>复现课堂实例</a:t>
            </a:r>
            <a:endParaRPr lang="en-US" altLang="zh-CN" b="1" dirty="0"/>
          </a:p>
          <a:p>
            <a:r>
              <a:rPr lang="en-US" altLang="zh-CN" b="1" dirty="0"/>
              <a:t>      </a:t>
            </a:r>
            <a:r>
              <a:rPr lang="zh-CN" altLang="en-US" b="1" dirty="0"/>
              <a:t>视频跟随学习</a:t>
            </a:r>
            <a:endParaRPr lang="en-US" altLang="zh-CN" b="1" dirty="0"/>
          </a:p>
          <a:p>
            <a:r>
              <a:rPr lang="en-US" altLang="zh-CN" b="1" dirty="0"/>
              <a:t>      </a:t>
            </a:r>
            <a:r>
              <a:rPr lang="zh-CN" altLang="en-US" b="1" dirty="0"/>
              <a:t>小组成员交流</a:t>
            </a:r>
            <a:r>
              <a:rPr lang="en-US" altLang="zh-CN" b="1" dirty="0"/>
              <a:t>     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6B867C-E87D-44E7-BDD7-F23DA57BB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1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76B867C-E87D-44E7-BDD7-F23DA57BB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51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4B027498-7528-4C84-8890-E3BB4967C1E8}"/>
              </a:ext>
            </a:extLst>
          </p:cNvPr>
          <p:cNvSpPr txBox="1"/>
          <p:nvPr/>
        </p:nvSpPr>
        <p:spPr>
          <a:xfrm>
            <a:off x="5994400" y="3075890"/>
            <a:ext cx="378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b="1" dirty="0"/>
              <a:t>代码复查，删除未定义的变量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725603-77A7-47B2-BFA8-BBAECB513FBC}"/>
              </a:ext>
            </a:extLst>
          </p:cNvPr>
          <p:cNvSpPr txBox="1"/>
          <p:nvPr/>
        </p:nvSpPr>
        <p:spPr>
          <a:xfrm>
            <a:off x="1899812" y="1060946"/>
            <a:ext cx="378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b="1" dirty="0"/>
              <a:t>知识储备不足</a:t>
            </a:r>
            <a:endParaRPr lang="en-US" alt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55E620-E28F-4A05-AF85-CC4D00132F5E}"/>
              </a:ext>
            </a:extLst>
          </p:cNvPr>
          <p:cNvSpPr txBox="1"/>
          <p:nvPr/>
        </p:nvSpPr>
        <p:spPr>
          <a:xfrm>
            <a:off x="1778844" y="3043299"/>
            <a:ext cx="378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b="1" dirty="0"/>
              <a:t>写入数据库时出现错误</a:t>
            </a:r>
            <a:endParaRPr lang="en-US" altLang="zh-CN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EC78DC-9CBB-4F5B-977B-F3666A5B00BD}"/>
              </a:ext>
            </a:extLst>
          </p:cNvPr>
          <p:cNvSpPr txBox="1"/>
          <p:nvPr/>
        </p:nvSpPr>
        <p:spPr>
          <a:xfrm>
            <a:off x="1789333" y="4465771"/>
            <a:ext cx="3789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zh-CN" b="1" dirty="0" err="1"/>
              <a:t>Css</a:t>
            </a:r>
            <a:r>
              <a:rPr lang="zh-CN" altLang="en-US" b="1" dirty="0"/>
              <a:t>文件中的</a:t>
            </a:r>
            <a:r>
              <a:rPr lang="en-US" altLang="zh-CN" b="1" dirty="0"/>
              <a:t>style</a:t>
            </a:r>
            <a:r>
              <a:rPr lang="zh-CN" altLang="en-US" b="1" dirty="0"/>
              <a:t>更改设置后无效果</a:t>
            </a:r>
            <a:endParaRPr lang="en-US" altLang="zh-CN" b="1" dirty="0"/>
          </a:p>
          <a:p>
            <a:pPr marL="342900" indent="-342900">
              <a:buFont typeface="+mj-ea"/>
              <a:buAutoNum type="circleNumDbPlain" startAt="3"/>
            </a:pPr>
            <a:endParaRPr lang="en-US" altLang="zh-CN" b="1" dirty="0"/>
          </a:p>
          <a:p>
            <a:pPr marL="342900" indent="-342900">
              <a:buFont typeface="+mj-ea"/>
              <a:buAutoNum type="circleNumDbPlain" startAt="3"/>
            </a:pPr>
            <a:endParaRPr lang="en-US" altLang="zh-CN" b="1" dirty="0"/>
          </a:p>
          <a:p>
            <a:pPr marL="342900" indent="-342900">
              <a:buFont typeface="+mj-ea"/>
              <a:buAutoNum type="circleNumDbPlain" startAt="3"/>
            </a:pPr>
            <a:endParaRPr lang="en-US" altLang="zh-CN" b="1" dirty="0"/>
          </a:p>
          <a:p>
            <a:pPr marL="342900" indent="-342900">
              <a:buFont typeface="+mj-ea"/>
              <a:buAutoNum type="circleNumDbPlain" startAt="3"/>
            </a:pPr>
            <a:r>
              <a:rPr lang="zh-CN" altLang="en-US" b="1" dirty="0"/>
              <a:t>网站</a:t>
            </a:r>
            <a:r>
              <a:rPr lang="en-US" altLang="zh-CN" b="1" dirty="0" err="1"/>
              <a:t>url</a:t>
            </a:r>
            <a:r>
              <a:rPr lang="zh-CN" altLang="en-US" b="1" dirty="0"/>
              <a:t>无规律</a:t>
            </a:r>
            <a:endParaRPr lang="en-US" altLang="zh-CN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01FB23-D54B-44B2-98DB-578707DBB0DE}"/>
              </a:ext>
            </a:extLst>
          </p:cNvPr>
          <p:cNvSpPr txBox="1"/>
          <p:nvPr/>
        </p:nvSpPr>
        <p:spPr>
          <a:xfrm>
            <a:off x="6006293" y="4536836"/>
            <a:ext cx="3789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b="1" dirty="0"/>
              <a:t>代码复查（格式有问题）</a:t>
            </a:r>
            <a:endParaRPr lang="en-US" altLang="zh-CN" b="1" dirty="0"/>
          </a:p>
          <a:p>
            <a:pPr marL="342900" indent="-342900">
              <a:buFont typeface="+mj-ea"/>
              <a:buAutoNum type="circleNumDbPlain" startAt="3"/>
            </a:pPr>
            <a:endParaRPr lang="en-US" altLang="zh-CN" b="1" dirty="0"/>
          </a:p>
          <a:p>
            <a:pPr marL="342900" indent="-342900">
              <a:buFont typeface="+mj-ea"/>
              <a:buAutoNum type="circleNumDbPlain" startAt="3"/>
            </a:pPr>
            <a:endParaRPr lang="en-US" altLang="zh-CN" b="1" dirty="0"/>
          </a:p>
          <a:p>
            <a:pPr marL="342900" indent="-342900">
              <a:buFont typeface="+mj-ea"/>
              <a:buAutoNum type="circleNumDbPlain" startAt="3"/>
            </a:pPr>
            <a:endParaRPr lang="en-US" altLang="zh-CN" b="1" dirty="0"/>
          </a:p>
          <a:p>
            <a:pPr marL="342900" indent="-342900">
              <a:buFont typeface="+mj-ea"/>
              <a:buAutoNum type="circleNumDbPlain" startAt="3"/>
            </a:pPr>
            <a:r>
              <a:rPr lang="zh-CN" altLang="en-US" b="1" dirty="0"/>
              <a:t>手动导入网址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98837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1524000" y="453548"/>
            <a:ext cx="2938272" cy="711258"/>
          </a:xfrm>
          <a:prstGeom prst="homePlate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76159" y="30911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89988" y="551945"/>
            <a:ext cx="772464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0725" name="文本框 11"/>
          <p:cNvSpPr txBox="1">
            <a:spLocks noChangeArrowheads="1"/>
          </p:cNvSpPr>
          <p:nvPr/>
        </p:nvSpPr>
        <p:spPr bwMode="auto">
          <a:xfrm>
            <a:off x="2858937" y="516789"/>
            <a:ext cx="12153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15" name="文本框 44"/>
          <p:cNvSpPr txBox="1">
            <a:spLocks noChangeArrowheads="1"/>
          </p:cNvSpPr>
          <p:nvPr/>
        </p:nvSpPr>
        <p:spPr bwMode="auto">
          <a:xfrm>
            <a:off x="4714431" y="1165539"/>
            <a:ext cx="5040000" cy="54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Clr>
                <a:schemeClr val="accent5">
                  <a:lumMod val="20000"/>
                  <a:lumOff val="80000"/>
                </a:schemeClr>
              </a:buClr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一、个人项目描述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二、文档附图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Clr>
                <a:schemeClr val="accent5">
                  <a:lumMod val="20000"/>
                  <a:lumOff val="80000"/>
                </a:schemeClr>
              </a:buClr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三、源码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四、困难与解决方法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五、集体项目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六、总结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80B0E92-5F41-4057-8960-22EB2A56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006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五、集体项目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3815F9B7-4AD2-40B6-A997-89C6C673CB85}"/>
              </a:ext>
            </a:extLst>
          </p:cNvPr>
          <p:cNvSpPr/>
          <p:nvPr/>
        </p:nvSpPr>
        <p:spPr>
          <a:xfrm>
            <a:off x="1872439" y="697424"/>
            <a:ext cx="8424061" cy="61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36000" rIns="72000" bIns="36000" anchor="ctr">
            <a:no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小组成员分工​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D02A9F-5DF7-4A29-8A3B-CE78FDAB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94" y="1472574"/>
            <a:ext cx="7220750" cy="36000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B9842F9-AFE5-4FC8-8EC3-DC6DC0323A23}"/>
              </a:ext>
            </a:extLst>
          </p:cNvPr>
          <p:cNvSpPr/>
          <p:nvPr/>
        </p:nvSpPr>
        <p:spPr>
          <a:xfrm>
            <a:off x="1872438" y="5385426"/>
            <a:ext cx="8424061" cy="61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36000" rIns="72000" bIns="36000" anchor="ctr">
            <a:no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制作一个网站：佛系生活书（详见具体演示）​</a:t>
            </a:r>
          </a:p>
        </p:txBody>
      </p:sp>
    </p:spTree>
    <p:extLst>
      <p:ext uri="{BB962C8B-B14F-4D97-AF65-F5344CB8AC3E}">
        <p14:creationId xmlns:p14="http://schemas.microsoft.com/office/powerpoint/2010/main" val="206775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1524000" y="453548"/>
            <a:ext cx="2938272" cy="711258"/>
          </a:xfrm>
          <a:prstGeom prst="homePlate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76159" y="30911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89988" y="551945"/>
            <a:ext cx="772464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0725" name="文本框 11"/>
          <p:cNvSpPr txBox="1">
            <a:spLocks noChangeArrowheads="1"/>
          </p:cNvSpPr>
          <p:nvPr/>
        </p:nvSpPr>
        <p:spPr bwMode="auto">
          <a:xfrm>
            <a:off x="2858937" y="516789"/>
            <a:ext cx="12153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15" name="文本框 44"/>
          <p:cNvSpPr txBox="1">
            <a:spLocks noChangeArrowheads="1"/>
          </p:cNvSpPr>
          <p:nvPr/>
        </p:nvSpPr>
        <p:spPr bwMode="auto">
          <a:xfrm>
            <a:off x="4714431" y="1165539"/>
            <a:ext cx="5040000" cy="54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一、个人项目描述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二、文档附图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Clr>
                <a:schemeClr val="accent5">
                  <a:lumMod val="20000"/>
                  <a:lumOff val="80000"/>
                </a:schemeClr>
              </a:buClr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三、源码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四、困难与解决方法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五、集体项目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六、总结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80B0E92-5F41-4057-8960-22EB2A56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91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686000" y="692459"/>
            <a:ext cx="8775000" cy="5885894"/>
          </a:xfrm>
          <a:prstGeom prst="roundRect">
            <a:avLst>
              <a:gd name="adj" fmla="val 1748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6B867C-E87D-44E7-BDD7-F23DA57BB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1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76B867C-E87D-44E7-BDD7-F23DA57BB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51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4F66C79A-89BE-46D7-A703-DC778E35EAFD}"/>
              </a:ext>
            </a:extLst>
          </p:cNvPr>
          <p:cNvSpPr txBox="1"/>
          <p:nvPr/>
        </p:nvSpPr>
        <p:spPr>
          <a:xfrm>
            <a:off x="4091235" y="904724"/>
            <a:ext cx="404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代码书写不规范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12C274-0278-4334-8382-4E42FBFCF620}"/>
              </a:ext>
            </a:extLst>
          </p:cNvPr>
          <p:cNvSpPr txBox="1"/>
          <p:nvPr/>
        </p:nvSpPr>
        <p:spPr>
          <a:xfrm>
            <a:off x="4091235" y="1763171"/>
            <a:ext cx="40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搜索资料能力有待提高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6C27FD-C871-4503-BBE6-9F29D72A4E55}"/>
              </a:ext>
            </a:extLst>
          </p:cNvPr>
          <p:cNvSpPr txBox="1"/>
          <p:nvPr/>
        </p:nvSpPr>
        <p:spPr>
          <a:xfrm>
            <a:off x="4139611" y="2587534"/>
            <a:ext cx="447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有拖延症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FF68835-A6E6-4D70-B9F3-86089865AC03}"/>
              </a:ext>
            </a:extLst>
          </p:cNvPr>
          <p:cNvCxnSpPr>
            <a:cxnSpLocks/>
          </p:cNvCxnSpPr>
          <p:nvPr/>
        </p:nvCxnSpPr>
        <p:spPr>
          <a:xfrm>
            <a:off x="1733844" y="3609980"/>
            <a:ext cx="8727156" cy="0"/>
          </a:xfrm>
          <a:prstGeom prst="line">
            <a:avLst/>
          </a:prstGeom>
          <a:noFill/>
          <a:ln w="19050" cap="flat" cmpd="sng" algn="ctr">
            <a:solidFill>
              <a:srgbClr val="0000FF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C82FC42-FF6A-40FD-A741-991194A4A7E7}"/>
              </a:ext>
            </a:extLst>
          </p:cNvPr>
          <p:cNvSpPr txBox="1"/>
          <p:nvPr/>
        </p:nvSpPr>
        <p:spPr>
          <a:xfrm>
            <a:off x="1765970" y="736609"/>
            <a:ext cx="40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不足与缺点</a:t>
            </a:r>
            <a:r>
              <a:rPr lang="zh-CN" altLang="en-US" sz="2400" dirty="0"/>
              <a:t>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8BBB0D-10EB-47B0-BDAD-AAF56587CB88}"/>
              </a:ext>
            </a:extLst>
          </p:cNvPr>
          <p:cNvSpPr txBox="1"/>
          <p:nvPr/>
        </p:nvSpPr>
        <p:spPr>
          <a:xfrm>
            <a:off x="1765970" y="3683774"/>
            <a:ext cx="269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优秀事件：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1CD8BB-A438-4ED8-A6A8-140B42406586}"/>
              </a:ext>
            </a:extLst>
          </p:cNvPr>
          <p:cNvSpPr txBox="1"/>
          <p:nvPr/>
        </p:nvSpPr>
        <p:spPr>
          <a:xfrm>
            <a:off x="4111652" y="3988399"/>
            <a:ext cx="4806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组员之间积极交流，氛围良好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0742676-C0BB-4727-961D-5D240562BF4A}"/>
              </a:ext>
            </a:extLst>
          </p:cNvPr>
          <p:cNvSpPr txBox="1"/>
          <p:nvPr/>
        </p:nvSpPr>
        <p:spPr>
          <a:xfrm>
            <a:off x="4139611" y="4764292"/>
            <a:ext cx="4806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代码风格统一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0B815B-996C-43DB-8C9B-B31CE8C382B6}"/>
              </a:ext>
            </a:extLst>
          </p:cNvPr>
          <p:cNvSpPr txBox="1"/>
          <p:nvPr/>
        </p:nvSpPr>
        <p:spPr>
          <a:xfrm>
            <a:off x="4170432" y="5625967"/>
            <a:ext cx="512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组员执行能力强，实现了预期要求</a:t>
            </a:r>
          </a:p>
        </p:txBody>
      </p:sp>
    </p:spTree>
    <p:extLst>
      <p:ext uri="{BB962C8B-B14F-4D97-AF65-F5344CB8AC3E}">
        <p14:creationId xmlns:p14="http://schemas.microsoft.com/office/powerpoint/2010/main" val="358798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1524000" y="453548"/>
            <a:ext cx="2938272" cy="711258"/>
          </a:xfrm>
          <a:prstGeom prst="homePlate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76159" y="30911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89988" y="551945"/>
            <a:ext cx="772464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0725" name="文本框 11"/>
          <p:cNvSpPr txBox="1">
            <a:spLocks noChangeArrowheads="1"/>
          </p:cNvSpPr>
          <p:nvPr/>
        </p:nvSpPr>
        <p:spPr bwMode="auto">
          <a:xfrm>
            <a:off x="2858937" y="516789"/>
            <a:ext cx="12153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15" name="文本框 44"/>
          <p:cNvSpPr txBox="1">
            <a:spLocks noChangeArrowheads="1"/>
          </p:cNvSpPr>
          <p:nvPr/>
        </p:nvSpPr>
        <p:spPr bwMode="auto">
          <a:xfrm>
            <a:off x="4714431" y="1165539"/>
            <a:ext cx="5040000" cy="54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一、个人项目描述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二、文档附图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Clr>
                <a:schemeClr val="accent5">
                  <a:lumMod val="20000"/>
                  <a:lumOff val="80000"/>
                </a:schemeClr>
              </a:buClr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三、源码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四、困难与解决方法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五、集体项目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六、总结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80B0E92-5F41-4057-8960-22EB2A56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686000" y="1697913"/>
            <a:ext cx="8820000" cy="4785438"/>
          </a:xfrm>
          <a:prstGeom prst="roundRect">
            <a:avLst>
              <a:gd name="adj" fmla="val 1748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86000" y="902691"/>
            <a:ext cx="8820000" cy="61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36000" rIns="72000" bIns="36000" anchor="ctr">
            <a:no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任务描述​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一、个人项目描述</a:t>
            </a: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44DB7FB7-CC19-4073-812A-F52916EC6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843" y="1743140"/>
            <a:ext cx="8634312" cy="778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 val="sysDot"/>
            <a:miter lim="800000"/>
            <a:headEnd/>
            <a:tailEnd/>
          </a:ln>
        </p:spPr>
        <p:txBody>
          <a:bodyPr wrap="square" lIns="144000" tIns="36000" rIns="144000" bIns="36000"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1600" kern="0" dirty="0">
              <a:solidFill>
                <a:srgbClr val="44546A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6DD8B7-0FB7-4191-B109-BEF496AA10EF}"/>
              </a:ext>
            </a:extLst>
          </p:cNvPr>
          <p:cNvSpPr txBox="1"/>
          <p:nvPr/>
        </p:nvSpPr>
        <p:spPr>
          <a:xfrm>
            <a:off x="1778842" y="2086423"/>
            <a:ext cx="117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网络爬虫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3D8DD9-4888-417C-AE51-36A0C369062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956710" y="2270974"/>
            <a:ext cx="478948" cy="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0C3510D-785F-4512-94BB-3485DE8607D2}"/>
              </a:ext>
            </a:extLst>
          </p:cNvPr>
          <p:cNvSpPr txBox="1"/>
          <p:nvPr/>
        </p:nvSpPr>
        <p:spPr>
          <a:xfrm>
            <a:off x="3459170" y="2086308"/>
            <a:ext cx="207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确定爬取目标网页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7DBBAA-DE8F-4F79-8429-10329B372733}"/>
              </a:ext>
            </a:extLst>
          </p:cNvPr>
          <p:cNvSpPr txBox="1"/>
          <p:nvPr/>
        </p:nvSpPr>
        <p:spPr>
          <a:xfrm>
            <a:off x="5870829" y="2077486"/>
            <a:ext cx="117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爬取数据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C87B938-465B-4115-9A2F-53EA370ECDB4}"/>
              </a:ext>
            </a:extLst>
          </p:cNvPr>
          <p:cNvCxnSpPr>
            <a:cxnSpLocks/>
          </p:cNvCxnSpPr>
          <p:nvPr/>
        </p:nvCxnSpPr>
        <p:spPr>
          <a:xfrm flipV="1">
            <a:off x="5391881" y="2254535"/>
            <a:ext cx="478948" cy="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89B3CE4-BC05-4EA5-9A9F-1D510ED2EDF1}"/>
              </a:ext>
            </a:extLst>
          </p:cNvPr>
          <p:cNvCxnSpPr>
            <a:cxnSpLocks/>
          </p:cNvCxnSpPr>
          <p:nvPr/>
        </p:nvCxnSpPr>
        <p:spPr>
          <a:xfrm flipV="1">
            <a:off x="6979365" y="2253693"/>
            <a:ext cx="478948" cy="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830FC74-F99D-4700-93D8-10A0F1794AFC}"/>
              </a:ext>
            </a:extLst>
          </p:cNvPr>
          <p:cNvSpPr txBox="1"/>
          <p:nvPr/>
        </p:nvSpPr>
        <p:spPr>
          <a:xfrm>
            <a:off x="7458313" y="2069027"/>
            <a:ext cx="117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数据存储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96549A7-8A93-49F6-919A-09BA61D46E1E}"/>
              </a:ext>
            </a:extLst>
          </p:cNvPr>
          <p:cNvCxnSpPr>
            <a:cxnSpLocks/>
          </p:cNvCxnSpPr>
          <p:nvPr/>
        </p:nvCxnSpPr>
        <p:spPr>
          <a:xfrm flipV="1">
            <a:off x="8523965" y="2243788"/>
            <a:ext cx="478948" cy="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30DFA46-4337-41EA-AA95-B2BB0C37DA79}"/>
              </a:ext>
            </a:extLst>
          </p:cNvPr>
          <p:cNvSpPr txBox="1"/>
          <p:nvPr/>
        </p:nvSpPr>
        <p:spPr>
          <a:xfrm>
            <a:off x="9041564" y="2077486"/>
            <a:ext cx="117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网页制作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C1718AE-1255-419A-92EA-AD5F2D4A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842" y="2521935"/>
            <a:ext cx="3417487" cy="181413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0EC9821-7D94-4FBD-8771-461546454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433" y="4552438"/>
            <a:ext cx="3417484" cy="181413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0FE568-FD1B-4EE7-9860-132BC2887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431" y="2521934"/>
            <a:ext cx="3417486" cy="181413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B10A780-0754-46C4-96FB-804083136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844" y="4571215"/>
            <a:ext cx="3417485" cy="18141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686000" y="1697914"/>
            <a:ext cx="8775000" cy="4888867"/>
          </a:xfrm>
          <a:prstGeom prst="roundRect">
            <a:avLst>
              <a:gd name="adj" fmla="val 1748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686000" y="902691"/>
            <a:ext cx="8775000" cy="61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36000" rIns="72000" bIns="36000" anchor="ctr">
            <a:no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爬取数据​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一、个人项目描述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58BFC7B4-62C5-40AD-AEF6-614F65459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520" y="1752344"/>
            <a:ext cx="2823636" cy="4770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 val="sysDot"/>
            <a:miter lim="800000"/>
            <a:headEnd/>
            <a:tailEnd/>
          </a:ln>
        </p:spPr>
        <p:txBody>
          <a:bodyPr wrap="square" lIns="144000" tIns="36000" rIns="144000" bIns="36000"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1600" b="1" kern="0" dirty="0">
              <a:solidFill>
                <a:srgbClr val="44546A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3D0896-F846-4653-A569-8232C8847F2C}"/>
              </a:ext>
            </a:extLst>
          </p:cNvPr>
          <p:cNvSpPr txBox="1"/>
          <p:nvPr/>
        </p:nvSpPr>
        <p:spPr>
          <a:xfrm>
            <a:off x="7653436" y="2047025"/>
            <a:ext cx="3789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b="1" dirty="0"/>
              <a:t>课堂实例讲解</a:t>
            </a:r>
            <a:endParaRPr lang="en-US" altLang="zh-CN" b="1" dirty="0"/>
          </a:p>
          <a:p>
            <a:r>
              <a:rPr lang="en-US" altLang="zh-CN" b="1" dirty="0"/>
              <a:t>     </a:t>
            </a:r>
            <a:r>
              <a:rPr lang="zh-CN" altLang="en-US" b="1" dirty="0"/>
              <a:t>基础：</a:t>
            </a:r>
            <a:r>
              <a:rPr lang="en-US" altLang="zh-CN" b="1" dirty="0"/>
              <a:t> </a:t>
            </a:r>
            <a:r>
              <a:rPr lang="zh-CN" altLang="en-US" b="1" dirty="0"/>
              <a:t>面向函数编程</a:t>
            </a:r>
            <a:endParaRPr lang="en-US" altLang="zh-CN" b="1" dirty="0"/>
          </a:p>
          <a:p>
            <a:r>
              <a:rPr lang="en-US" altLang="zh-CN" b="1" dirty="0"/>
              <a:t>                 </a:t>
            </a:r>
            <a:r>
              <a:rPr lang="zh-CN" altLang="en-US" b="1" dirty="0"/>
              <a:t>面向对象编程</a:t>
            </a:r>
            <a:endParaRPr lang="en-US" altLang="zh-CN" b="1" dirty="0"/>
          </a:p>
          <a:p>
            <a:r>
              <a:rPr lang="en-US" altLang="zh-CN" b="1" dirty="0"/>
              <a:t>      </a:t>
            </a:r>
            <a:r>
              <a:rPr lang="zh-CN" altLang="en-US" b="1" dirty="0"/>
              <a:t>实例：代码管理</a:t>
            </a:r>
            <a:endParaRPr lang="en-US" altLang="zh-CN" b="1" dirty="0"/>
          </a:p>
          <a:p>
            <a:r>
              <a:rPr lang="en-US" altLang="zh-CN" b="1" dirty="0"/>
              <a:t>                 </a:t>
            </a:r>
            <a:r>
              <a:rPr lang="zh-CN" altLang="en-US" b="1" dirty="0"/>
              <a:t>项目管理</a:t>
            </a:r>
            <a:endParaRPr lang="en-US" altLang="zh-CN" b="1" dirty="0"/>
          </a:p>
          <a:p>
            <a:r>
              <a:rPr lang="zh-CN" altLang="en-US" b="1" dirty="0"/>
              <a:t>                 网络爬虫实战</a:t>
            </a:r>
            <a:endParaRPr lang="en-US" altLang="zh-CN" b="1" dirty="0"/>
          </a:p>
          <a:p>
            <a:r>
              <a:rPr lang="en-US" altLang="zh-CN" b="1" dirty="0"/>
              <a:t>     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6B867C-E87D-44E7-BDD7-F23DA57BB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1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76B867C-E87D-44E7-BDD7-F23DA57BB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51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4B027498-7528-4C84-8890-E3BB4967C1E8}"/>
              </a:ext>
            </a:extLst>
          </p:cNvPr>
          <p:cNvSpPr txBox="1"/>
          <p:nvPr/>
        </p:nvSpPr>
        <p:spPr>
          <a:xfrm>
            <a:off x="7682364" y="4078350"/>
            <a:ext cx="3789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b="1" dirty="0"/>
              <a:t>网课视频学习</a:t>
            </a:r>
            <a:endParaRPr lang="en-US" altLang="zh-CN" b="1" dirty="0"/>
          </a:p>
          <a:p>
            <a:r>
              <a:rPr lang="en-US" altLang="zh-CN" b="1" dirty="0"/>
              <a:t>     </a:t>
            </a:r>
            <a:r>
              <a:rPr lang="zh-CN" altLang="en-US" b="1" dirty="0"/>
              <a:t>内容：爬虫框架学习</a:t>
            </a:r>
            <a:endParaRPr lang="en-US" altLang="zh-CN" b="1" dirty="0"/>
          </a:p>
          <a:p>
            <a:r>
              <a:rPr lang="en-US" altLang="zh-CN" b="1" dirty="0"/>
              <a:t>                </a:t>
            </a:r>
            <a:r>
              <a:rPr lang="zh-CN" altLang="en-US" b="1" dirty="0"/>
              <a:t>细节学习</a:t>
            </a:r>
            <a:endParaRPr lang="en-US" altLang="zh-CN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98E349-8303-4A53-B5AB-BA6A5F5EC39B}"/>
              </a:ext>
            </a:extLst>
          </p:cNvPr>
          <p:cNvSpPr txBox="1"/>
          <p:nvPr/>
        </p:nvSpPr>
        <p:spPr>
          <a:xfrm>
            <a:off x="7653436" y="5581686"/>
            <a:ext cx="3789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b="1" dirty="0"/>
              <a:t>代码实现</a:t>
            </a:r>
            <a:endParaRPr lang="en-US" altLang="zh-CN" b="1" dirty="0"/>
          </a:p>
          <a:p>
            <a:r>
              <a:rPr lang="en-US" altLang="zh-CN" b="1" dirty="0"/>
              <a:t>      </a:t>
            </a:r>
            <a:r>
              <a:rPr lang="zh-CN" altLang="en-US" b="1" dirty="0"/>
              <a:t>数据暂时存入</a:t>
            </a:r>
            <a:r>
              <a:rPr lang="en-US" altLang="zh-CN" b="1" dirty="0"/>
              <a:t>excel</a:t>
            </a:r>
          </a:p>
          <a:p>
            <a:r>
              <a:rPr lang="en-US" altLang="zh-CN" b="1" dirty="0"/>
              <a:t> 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CBFFA2-6DC3-402B-AE19-80ABFC604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886" y="1756007"/>
            <a:ext cx="5874592" cy="47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4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686000" y="1697914"/>
            <a:ext cx="8775000" cy="4888867"/>
          </a:xfrm>
          <a:prstGeom prst="roundRect">
            <a:avLst>
              <a:gd name="adj" fmla="val 1748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686000" y="902691"/>
            <a:ext cx="8775000" cy="61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36000" rIns="72000" bIns="36000" anchor="ctr">
            <a:no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数据库存储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一、个人项目描述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58BFC7B4-62C5-40AD-AEF6-614F65459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520" y="1752344"/>
            <a:ext cx="2823636" cy="4770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 val="sysDot"/>
            <a:miter lim="800000"/>
            <a:headEnd/>
            <a:tailEnd/>
          </a:ln>
        </p:spPr>
        <p:txBody>
          <a:bodyPr wrap="square" lIns="144000" tIns="36000" rIns="144000" bIns="36000"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1600" b="1" kern="0" dirty="0">
              <a:solidFill>
                <a:srgbClr val="44546A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3D0896-F846-4653-A569-8232C8847F2C}"/>
              </a:ext>
            </a:extLst>
          </p:cNvPr>
          <p:cNvSpPr txBox="1"/>
          <p:nvPr/>
        </p:nvSpPr>
        <p:spPr>
          <a:xfrm>
            <a:off x="7653436" y="2047025"/>
            <a:ext cx="378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b="1" dirty="0"/>
              <a:t>Python</a:t>
            </a:r>
            <a:r>
              <a:rPr lang="zh-CN" altLang="en-US" b="1" dirty="0"/>
              <a:t>代码实现</a:t>
            </a:r>
            <a:endParaRPr lang="en-US" altLang="zh-CN" b="1" dirty="0"/>
          </a:p>
          <a:p>
            <a:r>
              <a:rPr lang="en-US" altLang="zh-CN" b="1" dirty="0"/>
              <a:t>     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6B867C-E87D-44E7-BDD7-F23DA57BB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1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76B867C-E87D-44E7-BDD7-F23DA57BB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51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4B027498-7528-4C84-8890-E3BB4967C1E8}"/>
              </a:ext>
            </a:extLst>
          </p:cNvPr>
          <p:cNvSpPr txBox="1"/>
          <p:nvPr/>
        </p:nvSpPr>
        <p:spPr>
          <a:xfrm>
            <a:off x="7682364" y="4078350"/>
            <a:ext cx="378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b="1" dirty="0"/>
              <a:t>数据库设计</a:t>
            </a:r>
            <a:endParaRPr lang="en-US" altLang="zh-CN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98E349-8303-4A53-B5AB-BA6A5F5EC39B}"/>
              </a:ext>
            </a:extLst>
          </p:cNvPr>
          <p:cNvSpPr txBox="1"/>
          <p:nvPr/>
        </p:nvSpPr>
        <p:spPr>
          <a:xfrm>
            <a:off x="7653436" y="5581686"/>
            <a:ext cx="378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zh-CN" b="1" dirty="0"/>
              <a:t>SQL</a:t>
            </a:r>
            <a:r>
              <a:rPr lang="zh-CN" altLang="en-US" b="1" dirty="0"/>
              <a:t>数据库实现</a:t>
            </a:r>
            <a:endParaRPr lang="en-US" altLang="zh-CN" b="1" dirty="0"/>
          </a:p>
          <a:p>
            <a:r>
              <a:rPr lang="en-US" altLang="zh-CN" b="1" dirty="0"/>
              <a:t>     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C39F7F-717E-4E98-BEE5-B0E9AB81F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000" y="1748188"/>
            <a:ext cx="5858520" cy="47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7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686000" y="1697914"/>
            <a:ext cx="8775000" cy="4888867"/>
          </a:xfrm>
          <a:prstGeom prst="roundRect">
            <a:avLst>
              <a:gd name="adj" fmla="val 1748"/>
            </a:avLst>
          </a:prstGeom>
          <a:noFill/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686000" y="902691"/>
            <a:ext cx="8775000" cy="61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36000" rIns="72000" bIns="36000" anchor="ctr">
            <a:no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网页制作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一、个人项目描述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58BFC7B4-62C5-40AD-AEF6-614F65459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520" y="1752344"/>
            <a:ext cx="2823636" cy="4770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 val="sysDot"/>
            <a:miter lim="800000"/>
            <a:headEnd/>
            <a:tailEnd/>
          </a:ln>
        </p:spPr>
        <p:txBody>
          <a:bodyPr wrap="square" lIns="144000" tIns="36000" rIns="144000" bIns="36000" anchor="b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1600" b="1" kern="0" dirty="0">
              <a:solidFill>
                <a:srgbClr val="44546A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3D0896-F846-4653-A569-8232C8847F2C}"/>
              </a:ext>
            </a:extLst>
          </p:cNvPr>
          <p:cNvSpPr txBox="1"/>
          <p:nvPr/>
        </p:nvSpPr>
        <p:spPr>
          <a:xfrm>
            <a:off x="7589520" y="2045276"/>
            <a:ext cx="378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b="1" dirty="0"/>
              <a:t>课堂实例讲解</a:t>
            </a:r>
            <a:endParaRPr lang="en-US" altLang="zh-CN" b="1" dirty="0"/>
          </a:p>
          <a:p>
            <a:r>
              <a:rPr lang="en-US" altLang="zh-CN" b="1" dirty="0"/>
              <a:t>      </a:t>
            </a:r>
            <a:r>
              <a:rPr lang="zh-CN" altLang="en-US" b="1" dirty="0"/>
              <a:t>内容：基础框架学习</a:t>
            </a:r>
            <a:r>
              <a:rPr lang="en-US" altLang="zh-CN" b="1" dirty="0"/>
              <a:t>     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6B867C-E87D-44E7-BDD7-F23DA57BB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1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76B867C-E87D-44E7-BDD7-F23DA57BB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51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4B027498-7528-4C84-8890-E3BB4967C1E8}"/>
              </a:ext>
            </a:extLst>
          </p:cNvPr>
          <p:cNvSpPr txBox="1"/>
          <p:nvPr/>
        </p:nvSpPr>
        <p:spPr>
          <a:xfrm>
            <a:off x="7542799" y="3795313"/>
            <a:ext cx="378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b="1" dirty="0"/>
              <a:t>进行</a:t>
            </a:r>
            <a:r>
              <a:rPr lang="en-US" altLang="zh-CN" b="1" dirty="0"/>
              <a:t>Html </a:t>
            </a:r>
            <a:r>
              <a:rPr lang="en-US" altLang="zh-CN" b="1" dirty="0" err="1"/>
              <a:t>css</a:t>
            </a:r>
            <a:r>
              <a:rPr lang="en-US" altLang="zh-CN" b="1" dirty="0"/>
              <a:t> JavaScript</a:t>
            </a:r>
          </a:p>
          <a:p>
            <a:r>
              <a:rPr lang="en-US" altLang="zh-CN" b="1" dirty="0"/>
              <a:t>     Django </a:t>
            </a:r>
            <a:r>
              <a:rPr lang="zh-CN" altLang="en-US" b="1" dirty="0"/>
              <a:t>等学习</a:t>
            </a:r>
            <a:endParaRPr lang="en-US" altLang="zh-CN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98E349-8303-4A53-B5AB-BA6A5F5EC39B}"/>
              </a:ext>
            </a:extLst>
          </p:cNvPr>
          <p:cNvSpPr txBox="1"/>
          <p:nvPr/>
        </p:nvSpPr>
        <p:spPr>
          <a:xfrm>
            <a:off x="7653436" y="5581686"/>
            <a:ext cx="378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b="1" dirty="0"/>
              <a:t>代码实现</a:t>
            </a:r>
            <a:endParaRPr lang="en-US" altLang="zh-CN" b="1" dirty="0"/>
          </a:p>
          <a:p>
            <a:r>
              <a:rPr lang="en-US" altLang="zh-CN" b="1" dirty="0"/>
              <a:t>      </a:t>
            </a:r>
            <a:r>
              <a:rPr lang="zh-CN" altLang="en-US" b="1" dirty="0"/>
              <a:t>网页制作</a:t>
            </a:r>
            <a:r>
              <a:rPr lang="en-US" altLang="zh-CN" b="1" dirty="0"/>
              <a:t> 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3740B4-E5E7-44B1-92C3-665154E9D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000" y="1767000"/>
            <a:ext cx="5858520" cy="47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6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1524000" y="453548"/>
            <a:ext cx="2938272" cy="711258"/>
          </a:xfrm>
          <a:prstGeom prst="homePlate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76159" y="30911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89988" y="551945"/>
            <a:ext cx="772464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0725" name="文本框 11"/>
          <p:cNvSpPr txBox="1">
            <a:spLocks noChangeArrowheads="1"/>
          </p:cNvSpPr>
          <p:nvPr/>
        </p:nvSpPr>
        <p:spPr bwMode="auto">
          <a:xfrm>
            <a:off x="2858937" y="516789"/>
            <a:ext cx="12153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15" name="文本框 44"/>
          <p:cNvSpPr txBox="1">
            <a:spLocks noChangeArrowheads="1"/>
          </p:cNvSpPr>
          <p:nvPr/>
        </p:nvSpPr>
        <p:spPr bwMode="auto">
          <a:xfrm>
            <a:off x="4714431" y="1165539"/>
            <a:ext cx="5040000" cy="54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Clr>
                <a:schemeClr val="accent5">
                  <a:lumMod val="20000"/>
                  <a:lumOff val="80000"/>
                </a:schemeClr>
              </a:buClr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一、个人项目描述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二、文档附图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Clr>
                <a:schemeClr val="accent5">
                  <a:lumMod val="20000"/>
                  <a:lumOff val="80000"/>
                </a:schemeClr>
              </a:buClr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三、源码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四、困难与解决方法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五、集体项目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六、总结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80B0E92-5F41-4057-8960-22EB2A56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9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6000" y="902691"/>
            <a:ext cx="8775000" cy="61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36000" rIns="72000" bIns="36000" anchor="ctr">
            <a:no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文档附图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二、文档附图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2C30D7-E6CE-4F8A-957C-0A7DE095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6B867C-E87D-44E7-BDD7-F23DA57BB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1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76B867C-E87D-44E7-BDD7-F23DA57BB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51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36E625F-E132-44A8-A3C2-2F746F561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81" y="1748189"/>
            <a:ext cx="307000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73034D-0643-4DEB-A035-67ECD811E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6000" y="1748189"/>
            <a:ext cx="3070000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DBDE8A-B2EA-4E14-AC7D-FCCD705FE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4319" y="1748189"/>
            <a:ext cx="3070000" cy="18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ABE09A-8DF9-4CBD-8E35-CC8B27429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81" y="4215920"/>
            <a:ext cx="3070000" cy="18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48C929E-79C8-43F2-ACEA-D96D1AF8A1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4995" y="4215920"/>
            <a:ext cx="3085000" cy="18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BDDDD9-5937-4264-BF50-010E858D62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7395" y="4215920"/>
            <a:ext cx="3085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4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1524000" y="453548"/>
            <a:ext cx="2938272" cy="711258"/>
          </a:xfrm>
          <a:prstGeom prst="homePlate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76159" y="30911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zh-CN" altLang="en-US" noProof="1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89988" y="551945"/>
            <a:ext cx="772464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noProof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0725" name="文本框 11"/>
          <p:cNvSpPr txBox="1">
            <a:spLocks noChangeArrowheads="1"/>
          </p:cNvSpPr>
          <p:nvPr/>
        </p:nvSpPr>
        <p:spPr bwMode="auto">
          <a:xfrm>
            <a:off x="2858937" y="516789"/>
            <a:ext cx="12153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15" name="文本框 44"/>
          <p:cNvSpPr txBox="1">
            <a:spLocks noChangeArrowheads="1"/>
          </p:cNvSpPr>
          <p:nvPr/>
        </p:nvSpPr>
        <p:spPr bwMode="auto">
          <a:xfrm>
            <a:off x="4714431" y="1165539"/>
            <a:ext cx="5040000" cy="54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一、个人项目描述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二、文档附图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Clr>
                <a:schemeClr val="accent5">
                  <a:lumMod val="20000"/>
                  <a:lumOff val="80000"/>
                </a:schemeClr>
              </a:buClr>
              <a:buNone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三、源码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四、困难与解决方法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五、集体项目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  <a:p>
            <a:pPr fontAlgn="base">
              <a:lnSpc>
                <a:spcPct val="200000"/>
              </a:lnSpc>
              <a:spcBef>
                <a:spcPts val="45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4472C4">
                    <a:lumMod val="20000"/>
                    <a:lumOff val="80000"/>
                  </a:srgbClr>
                </a:solidFill>
                <a:latin typeface="+mn-ea"/>
                <a:ea typeface="+mn-ea"/>
              </a:rPr>
              <a:t>六、总结</a:t>
            </a:r>
            <a:endParaRPr lang="en-US" altLang="zh-CN" b="1" dirty="0">
              <a:solidFill>
                <a:srgbClr val="4472C4">
                  <a:lumMod val="20000"/>
                  <a:lumOff val="80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80B0E92-5F41-4057-8960-22EB2A56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68061-4C23-45A5-8B50-17361C9305FA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477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1706</Words>
  <Application>Microsoft Office PowerPoint</Application>
  <PresentationFormat>宽屏</PresentationFormat>
  <Paragraphs>187</Paragraphs>
  <Slides>17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黑体</vt:lpstr>
      <vt:lpstr>隶书</vt:lpstr>
      <vt:lpstr>Arial</vt:lpstr>
      <vt:lpstr>Calibri</vt:lpstr>
      <vt:lpstr>Wingdings</vt:lpstr>
      <vt:lpstr>Office 主题​​</vt:lpstr>
      <vt:lpstr>Equation</vt:lpstr>
      <vt:lpstr>PowerPoint 演示文稿</vt:lpstr>
      <vt:lpstr>PowerPoint 演示文稿</vt:lpstr>
      <vt:lpstr>一、个人项目描述</vt:lpstr>
      <vt:lpstr>一、个人项目描述</vt:lpstr>
      <vt:lpstr>一、个人项目描述</vt:lpstr>
      <vt:lpstr>一、个人项目描述</vt:lpstr>
      <vt:lpstr>PowerPoint 演示文稿</vt:lpstr>
      <vt:lpstr>二、文档附图</vt:lpstr>
      <vt:lpstr>PowerPoint 演示文稿</vt:lpstr>
      <vt:lpstr>三、源码附图（爬虫及数据库存储）</vt:lpstr>
      <vt:lpstr>三、源码附图（网页制作）</vt:lpstr>
      <vt:lpstr>PowerPoint 演示文稿</vt:lpstr>
      <vt:lpstr>四、困难与困难解决</vt:lpstr>
      <vt:lpstr>PowerPoint 演示文稿</vt:lpstr>
      <vt:lpstr>五、集体项目</vt:lpstr>
      <vt:lpstr>PowerPoint 演示文稿</vt:lpstr>
      <vt:lpstr>六、总结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 林瑞泽</dc:creator>
  <cp:lastModifiedBy>唐 林瑞泽</cp:lastModifiedBy>
  <cp:revision>12</cp:revision>
  <dcterms:created xsi:type="dcterms:W3CDTF">2020-08-18T09:10:13Z</dcterms:created>
  <dcterms:modified xsi:type="dcterms:W3CDTF">2020-08-18T10:51:45Z</dcterms:modified>
</cp:coreProperties>
</file>